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ormorant Garamond Bold Italics" panose="020B0604020202020204" charset="-94"/>
      <p:regular r:id="rId14"/>
    </p:embeddedFont>
    <p:embeddedFont>
      <p:font typeface="Quicksand" panose="020B0604020202020204" charset="-94"/>
      <p:regular r:id="rId15"/>
    </p:embeddedFont>
    <p:embeddedFont>
      <p:font typeface="Quicksand Bold" panose="020B0604020202020204" charset="-9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jpeg"/><Relationship Id="rId7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.png"/><Relationship Id="rId5" Type="http://schemas.openxmlformats.org/officeDocument/2006/relationships/image" Target="../media/image16.svg"/><Relationship Id="rId10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382521" y="2598365"/>
            <a:ext cx="16229942" cy="221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377684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Türkçe Doğal Dİl İşleme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37539" y="6540308"/>
            <a:ext cx="1281292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TREND MINER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51987" y="5067300"/>
            <a:ext cx="698849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D696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8 - 9 Ağustos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39774" y="1998646"/>
            <a:ext cx="12812922" cy="8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4"/>
              </a:lnSpc>
              <a:spcBef>
                <a:spcPct val="0"/>
              </a:spcBef>
            </a:pPr>
            <a:r>
              <a:rPr lang="en-US" sz="488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SERBEST KATEGORİ</a:t>
            </a:r>
          </a:p>
        </p:txBody>
      </p:sp>
      <p:sp>
        <p:nvSpPr>
          <p:cNvPr id="7" name="Freeform 7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39" r="-6639" b="-1937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850" y="2004954"/>
            <a:ext cx="17084301" cy="6689121"/>
          </a:xfrm>
          <a:custGeom>
            <a:avLst/>
            <a:gdLst/>
            <a:ahLst/>
            <a:cxnLst/>
            <a:rect l="l" t="t" r="r" b="b"/>
            <a:pathLst>
              <a:path w="17084301" h="6689121">
                <a:moveTo>
                  <a:pt x="0" y="0"/>
                </a:moveTo>
                <a:lnTo>
                  <a:pt x="17084300" y="0"/>
                </a:lnTo>
                <a:lnTo>
                  <a:pt x="17084300" y="6689121"/>
                </a:lnTo>
                <a:lnTo>
                  <a:pt x="0" y="6689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3" t="-12386" r="-643" b="-28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99709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 </a:t>
            </a:r>
            <a:r>
              <a:rPr lang="en-US" sz="6399">
                <a:solidFill>
                  <a:srgbClr val="377684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YOL HARİTASI</a:t>
            </a:r>
          </a:p>
        </p:txBody>
      </p:sp>
      <p:sp>
        <p:nvSpPr>
          <p:cNvPr id="4" name="Freeform 4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39" r="-6639" b="-19375"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99709"/>
            <a:ext cx="4786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DEMO VİDEO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39" r="-6639" b="-19375"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Kayıt 2024-08-09 113211">
            <a:hlinkClick r:id="" action="ppaction://media"/>
            <a:extLst>
              <a:ext uri="{FF2B5EF4-FFF2-40B4-BE49-F238E27FC236}">
                <a16:creationId xmlns:a16="http://schemas.microsoft.com/office/drawing/2014/main" id="{3DD52711-E027-F328-B764-0C27B40EFA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575" y="971550"/>
            <a:ext cx="18230850" cy="834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2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04260" y="2481061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Teşekkürler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37539" y="5748025"/>
            <a:ext cx="1281292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TREND MINER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39" r="-6639" b="-19375"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5919" y="2764945"/>
            <a:ext cx="2984367" cy="29843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574" t="-27439" r="-29482" b="-1861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476881" y="2764945"/>
            <a:ext cx="2984367" cy="298436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1887" r="-188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109073" y="2764945"/>
            <a:ext cx="2984367" cy="298436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267" t="-943" r="-14740" b="-2606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4534618" y="2764945"/>
            <a:ext cx="2984367" cy="29843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7475" r="-15739" b="-55695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57900" y="898488"/>
            <a:ext cx="381662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EKİBİMİZ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45321" y="6116077"/>
            <a:ext cx="4060554" cy="47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Ahmet KARPUZ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45321" y="6613892"/>
            <a:ext cx="4060554" cy="95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Veri analizi, veri ön işleme, veri etiketleme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82816" y="6113738"/>
            <a:ext cx="4060554" cy="47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Açelya USLU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82816" y="6613892"/>
            <a:ext cx="4060554" cy="144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Görev koordinasyonu, veri toplama, veri hazırlama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7825" y="6116077"/>
            <a:ext cx="4060554" cy="47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Hüseyin ATEŞ - Kaptan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7825" y="6616231"/>
            <a:ext cx="4060554" cy="95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Model seçimi, eğitimi ve değerlendirme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32288" y="6113738"/>
            <a:ext cx="4955712" cy="47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Ramazan GÜZEL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19621" y="6613892"/>
            <a:ext cx="4060554" cy="95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Analitik yöntem ve teknikleri belirleme  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639" r="-6639" b="-19375"/>
            </a:stretch>
          </a:blipFill>
        </p:spPr>
      </p:sp>
      <p:sp>
        <p:nvSpPr>
          <p:cNvPr id="26" name="AutoShape 26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PROJENİN TANIMI</a:t>
            </a:r>
          </a:p>
        </p:txBody>
      </p:sp>
      <p:sp>
        <p:nvSpPr>
          <p:cNvPr id="3" name="Freeform 3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61723" y="3375043"/>
            <a:ext cx="411620" cy="348754"/>
          </a:xfrm>
          <a:custGeom>
            <a:avLst/>
            <a:gdLst/>
            <a:ahLst/>
            <a:cxnLst/>
            <a:rect l="l" t="t" r="r" b="b"/>
            <a:pathLst>
              <a:path w="411620" h="348754">
                <a:moveTo>
                  <a:pt x="0" y="0"/>
                </a:moveTo>
                <a:lnTo>
                  <a:pt x="411620" y="0"/>
                </a:lnTo>
                <a:lnTo>
                  <a:pt x="411620" y="348754"/>
                </a:lnTo>
                <a:lnTo>
                  <a:pt x="0" y="348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61723" y="4055403"/>
            <a:ext cx="411620" cy="348754"/>
          </a:xfrm>
          <a:custGeom>
            <a:avLst/>
            <a:gdLst/>
            <a:ahLst/>
            <a:cxnLst/>
            <a:rect l="l" t="t" r="r" b="b"/>
            <a:pathLst>
              <a:path w="411620" h="348754">
                <a:moveTo>
                  <a:pt x="0" y="0"/>
                </a:moveTo>
                <a:lnTo>
                  <a:pt x="411620" y="0"/>
                </a:lnTo>
                <a:lnTo>
                  <a:pt x="411620" y="348754"/>
                </a:lnTo>
                <a:lnTo>
                  <a:pt x="0" y="348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61723" y="4652892"/>
            <a:ext cx="411620" cy="348754"/>
          </a:xfrm>
          <a:custGeom>
            <a:avLst/>
            <a:gdLst/>
            <a:ahLst/>
            <a:cxnLst/>
            <a:rect l="l" t="t" r="r" b="b"/>
            <a:pathLst>
              <a:path w="411620" h="348754">
                <a:moveTo>
                  <a:pt x="0" y="0"/>
                </a:moveTo>
                <a:lnTo>
                  <a:pt x="411620" y="0"/>
                </a:lnTo>
                <a:lnTo>
                  <a:pt x="411620" y="348755"/>
                </a:lnTo>
                <a:lnTo>
                  <a:pt x="0" y="34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61723" y="5279124"/>
            <a:ext cx="411620" cy="348754"/>
          </a:xfrm>
          <a:custGeom>
            <a:avLst/>
            <a:gdLst/>
            <a:ahLst/>
            <a:cxnLst/>
            <a:rect l="l" t="t" r="r" b="b"/>
            <a:pathLst>
              <a:path w="411620" h="348754">
                <a:moveTo>
                  <a:pt x="0" y="0"/>
                </a:moveTo>
                <a:lnTo>
                  <a:pt x="411620" y="0"/>
                </a:lnTo>
                <a:lnTo>
                  <a:pt x="411620" y="348755"/>
                </a:lnTo>
                <a:lnTo>
                  <a:pt x="0" y="34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18991" y="7503690"/>
            <a:ext cx="394831" cy="408190"/>
          </a:xfrm>
          <a:custGeom>
            <a:avLst/>
            <a:gdLst/>
            <a:ahLst/>
            <a:cxnLst/>
            <a:rect l="l" t="t" r="r" b="b"/>
            <a:pathLst>
              <a:path w="394831" h="408190">
                <a:moveTo>
                  <a:pt x="0" y="0"/>
                </a:moveTo>
                <a:lnTo>
                  <a:pt x="394832" y="0"/>
                </a:lnTo>
                <a:lnTo>
                  <a:pt x="394832" y="408190"/>
                </a:lnTo>
                <a:lnTo>
                  <a:pt x="0" y="408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18557" y="3215535"/>
            <a:ext cx="7300387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Karmaşık Dil Yapısı</a:t>
            </a:r>
          </a:p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Eski Yazım Kuralları</a:t>
            </a:r>
          </a:p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Erişilebilirlik Sorunu</a:t>
            </a:r>
          </a:p>
          <a:p>
            <a:pPr marL="0" lvl="0" indent="0" algn="l">
              <a:lnSpc>
                <a:spcPts val="5099"/>
              </a:lnSpc>
            </a:pPr>
            <a:r>
              <a:rPr lang="en-US" sz="29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Kültürel Mirasın Korunması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61723" y="6587385"/>
            <a:ext cx="1599130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18991" y="2463413"/>
            <a:ext cx="220980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73343" y="7321330"/>
            <a:ext cx="9157163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</a:pPr>
            <a:r>
              <a:rPr lang="en-US" sz="29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Osmanlıcayı modern Türkçeye çeviren bir dil modeli 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639" r="-6639" b="-19375"/>
            </a:stretch>
          </a:blipFill>
        </p:spPr>
      </p:sp>
      <p:sp>
        <p:nvSpPr>
          <p:cNvPr id="16" name="AutoShape 16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1032605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PROJENİN SAĞLADIĞI </a:t>
            </a:r>
            <a:r>
              <a:rPr lang="en-US" sz="6399">
                <a:solidFill>
                  <a:srgbClr val="377684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ÇÖZÜM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2703" y="2808007"/>
            <a:ext cx="13663244" cy="296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Geliştirdiğimiz dil modeli , Osmanlıca metinlerin karmaşık yapısını analiz ederek, doğru ve anlamlı çeviriler üretir. </a:t>
            </a:r>
          </a:p>
          <a:p>
            <a:pPr algn="l">
              <a:lnSpc>
                <a:spcPts val="4759"/>
              </a:lnSpc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Bu sayede, tarihi belgeler, edebi eserler ve diğer yazılı kaynaklar, geniş kitlelere ulaşacak şekilde modern Türkçeye kazandırılmaktadır.</a:t>
            </a:r>
          </a:p>
          <a:p>
            <a:pPr marL="0" lvl="0" indent="0" algn="l">
              <a:lnSpc>
                <a:spcPts val="4759"/>
              </a:lnSpc>
            </a:pPr>
            <a:endParaRPr lang="en-US" sz="27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648225"/>
            <a:ext cx="10849927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Akademisyenler</a:t>
            </a:r>
          </a:p>
          <a:p>
            <a:pPr algn="l">
              <a:lnSpc>
                <a:spcPts val="50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Tarihçiler ve Osmanlı dönemiyle ilgili araştırma yapan herkes </a:t>
            </a:r>
          </a:p>
          <a:p>
            <a:pPr algn="l">
              <a:lnSpc>
                <a:spcPts val="5099"/>
              </a:lnSpc>
              <a:spcBef>
                <a:spcPct val="0"/>
              </a:spcBef>
            </a:pPr>
            <a:endParaRPr lang="en-US" sz="299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887757"/>
            <a:ext cx="384318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Hedef Kitle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39" r="-6639" b="-19375"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66325" y="3109126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77549" y="3109126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39" r="-6639" b="-1937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80659"/>
            <a:ext cx="9914964" cy="116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 </a:t>
            </a:r>
            <a:r>
              <a:rPr lang="en-US" sz="6800">
                <a:solidFill>
                  <a:srgbClr val="377684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İŞ AKIŞI</a:t>
            </a:r>
          </a:p>
        </p:txBody>
      </p:sp>
      <p:sp>
        <p:nvSpPr>
          <p:cNvPr id="5" name="Freeform 5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2078" y="1887975"/>
            <a:ext cx="17503844" cy="6964107"/>
          </a:xfrm>
          <a:custGeom>
            <a:avLst/>
            <a:gdLst/>
            <a:ahLst/>
            <a:cxnLst/>
            <a:rect l="l" t="t" r="r" b="b"/>
            <a:pathLst>
              <a:path w="17503844" h="6964107">
                <a:moveTo>
                  <a:pt x="0" y="0"/>
                </a:moveTo>
                <a:lnTo>
                  <a:pt x="17503844" y="0"/>
                </a:lnTo>
                <a:lnTo>
                  <a:pt x="17503844" y="6964107"/>
                </a:lnTo>
                <a:lnTo>
                  <a:pt x="0" y="6964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072" b="-6203"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39" r="-6639" b="-19375"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0532" y="2402767"/>
            <a:ext cx="14506936" cy="5949491"/>
            <a:chOff x="0" y="0"/>
            <a:chExt cx="4772510" cy="1957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2510" cy="1957271"/>
            </a:xfrm>
            <a:custGeom>
              <a:avLst/>
              <a:gdLst/>
              <a:ahLst/>
              <a:cxnLst/>
              <a:rect l="l" t="t" r="r" b="b"/>
              <a:pathLst>
                <a:path w="4772510" h="1957271">
                  <a:moveTo>
                    <a:pt x="27217" y="0"/>
                  </a:moveTo>
                  <a:lnTo>
                    <a:pt x="4745293" y="0"/>
                  </a:lnTo>
                  <a:cubicBezTo>
                    <a:pt x="4760324" y="0"/>
                    <a:pt x="4772510" y="12186"/>
                    <a:pt x="4772510" y="27217"/>
                  </a:cubicBezTo>
                  <a:lnTo>
                    <a:pt x="4772510" y="1930054"/>
                  </a:lnTo>
                  <a:cubicBezTo>
                    <a:pt x="4772510" y="1945085"/>
                    <a:pt x="4760324" y="1957271"/>
                    <a:pt x="4745293" y="1957271"/>
                  </a:cubicBezTo>
                  <a:lnTo>
                    <a:pt x="27217" y="1957271"/>
                  </a:lnTo>
                  <a:cubicBezTo>
                    <a:pt x="12186" y="1957271"/>
                    <a:pt x="0" y="1945085"/>
                    <a:pt x="0" y="1930054"/>
                  </a:cubicBezTo>
                  <a:lnTo>
                    <a:pt x="0" y="27217"/>
                  </a:lnTo>
                  <a:cubicBezTo>
                    <a:pt x="0" y="12186"/>
                    <a:pt x="12186" y="0"/>
                    <a:pt x="27217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4772510" cy="2081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193920" y="3056496"/>
            <a:ext cx="1880464" cy="1880464"/>
          </a:xfrm>
          <a:custGeom>
            <a:avLst/>
            <a:gdLst/>
            <a:ahLst/>
            <a:cxnLst/>
            <a:rect l="l" t="t" r="r" b="b"/>
            <a:pathLst>
              <a:path w="1880464" h="1880464">
                <a:moveTo>
                  <a:pt x="0" y="0"/>
                </a:moveTo>
                <a:lnTo>
                  <a:pt x="1880463" y="0"/>
                </a:lnTo>
                <a:lnTo>
                  <a:pt x="1880463" y="1880464"/>
                </a:lnTo>
                <a:lnTo>
                  <a:pt x="0" y="1880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38913" y="5773114"/>
            <a:ext cx="1856531" cy="1880464"/>
          </a:xfrm>
          <a:custGeom>
            <a:avLst/>
            <a:gdLst/>
            <a:ahLst/>
            <a:cxnLst/>
            <a:rect l="l" t="t" r="r" b="b"/>
            <a:pathLst>
              <a:path w="1856531" h="1880464">
                <a:moveTo>
                  <a:pt x="0" y="0"/>
                </a:moveTo>
                <a:lnTo>
                  <a:pt x="1856530" y="0"/>
                </a:lnTo>
                <a:lnTo>
                  <a:pt x="1856530" y="1880464"/>
                </a:lnTo>
                <a:lnTo>
                  <a:pt x="0" y="1880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95443" y="3580788"/>
            <a:ext cx="1782607" cy="1782607"/>
          </a:xfrm>
          <a:custGeom>
            <a:avLst/>
            <a:gdLst/>
            <a:ahLst/>
            <a:cxnLst/>
            <a:rect l="l" t="t" r="r" b="b"/>
            <a:pathLst>
              <a:path w="1782607" h="1782607">
                <a:moveTo>
                  <a:pt x="0" y="0"/>
                </a:moveTo>
                <a:lnTo>
                  <a:pt x="1782607" y="0"/>
                </a:lnTo>
                <a:lnTo>
                  <a:pt x="1782607" y="1782607"/>
                </a:lnTo>
                <a:lnTo>
                  <a:pt x="0" y="17826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59687" y="3335025"/>
            <a:ext cx="2284794" cy="2602046"/>
          </a:xfrm>
          <a:custGeom>
            <a:avLst/>
            <a:gdLst/>
            <a:ahLst/>
            <a:cxnLst/>
            <a:rect l="l" t="t" r="r" b="b"/>
            <a:pathLst>
              <a:path w="2284794" h="2602046">
                <a:moveTo>
                  <a:pt x="0" y="0"/>
                </a:moveTo>
                <a:lnTo>
                  <a:pt x="2284794" y="0"/>
                </a:lnTo>
                <a:lnTo>
                  <a:pt x="2284794" y="2602046"/>
                </a:lnTo>
                <a:lnTo>
                  <a:pt x="0" y="2602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2330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599709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VERİ SETİ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33728" y="6193919"/>
            <a:ext cx="7528308" cy="163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461" lvl="1" indent="-283230" algn="l">
              <a:lnSpc>
                <a:spcPts val="4460"/>
              </a:lnSpc>
              <a:buFont typeface="Arial"/>
              <a:buChar char="•"/>
            </a:pPr>
            <a:r>
              <a:rPr lang="en-US" sz="262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Google, tarihi kitaplar ve tarihi mezarlar</a:t>
            </a:r>
          </a:p>
          <a:p>
            <a:pPr marL="566461" lvl="1" indent="-283230" algn="l">
              <a:lnSpc>
                <a:spcPts val="4460"/>
              </a:lnSpc>
              <a:buFont typeface="Arial"/>
              <a:buChar char="•"/>
            </a:pPr>
            <a:r>
              <a:rPr lang="en-US" sz="262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Görselleri etiketleme ve modern Türkçeye çevirme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639" r="-6639" b="-19375"/>
            </a:stretch>
          </a:blipFill>
        </p:spPr>
      </p:sp>
      <p:sp>
        <p:nvSpPr>
          <p:cNvPr id="15" name="AutoShape 15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5496" y="2719917"/>
            <a:ext cx="361200" cy="306035"/>
          </a:xfrm>
          <a:custGeom>
            <a:avLst/>
            <a:gdLst/>
            <a:ahLst/>
            <a:cxnLst/>
            <a:rect l="l" t="t" r="r" b="b"/>
            <a:pathLst>
              <a:path w="361200" h="306035">
                <a:moveTo>
                  <a:pt x="0" y="0"/>
                </a:moveTo>
                <a:lnTo>
                  <a:pt x="361200" y="0"/>
                </a:lnTo>
                <a:lnTo>
                  <a:pt x="361200" y="306035"/>
                </a:lnTo>
                <a:lnTo>
                  <a:pt x="0" y="306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5496" y="3631329"/>
            <a:ext cx="361200" cy="306035"/>
          </a:xfrm>
          <a:custGeom>
            <a:avLst/>
            <a:gdLst/>
            <a:ahLst/>
            <a:cxnLst/>
            <a:rect l="l" t="t" r="r" b="b"/>
            <a:pathLst>
              <a:path w="361200" h="306035">
                <a:moveTo>
                  <a:pt x="0" y="0"/>
                </a:moveTo>
                <a:lnTo>
                  <a:pt x="361200" y="0"/>
                </a:lnTo>
                <a:lnTo>
                  <a:pt x="361200" y="306035"/>
                </a:lnTo>
                <a:lnTo>
                  <a:pt x="0" y="306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5496" y="4655027"/>
            <a:ext cx="361200" cy="306035"/>
          </a:xfrm>
          <a:custGeom>
            <a:avLst/>
            <a:gdLst/>
            <a:ahLst/>
            <a:cxnLst/>
            <a:rect l="l" t="t" r="r" b="b"/>
            <a:pathLst>
              <a:path w="361200" h="306035">
                <a:moveTo>
                  <a:pt x="0" y="0"/>
                </a:moveTo>
                <a:lnTo>
                  <a:pt x="361200" y="0"/>
                </a:lnTo>
                <a:lnTo>
                  <a:pt x="361200" y="306035"/>
                </a:lnTo>
                <a:lnTo>
                  <a:pt x="0" y="306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5496" y="5655023"/>
            <a:ext cx="361200" cy="306035"/>
          </a:xfrm>
          <a:custGeom>
            <a:avLst/>
            <a:gdLst/>
            <a:ahLst/>
            <a:cxnLst/>
            <a:rect l="l" t="t" r="r" b="b"/>
            <a:pathLst>
              <a:path w="361200" h="306035">
                <a:moveTo>
                  <a:pt x="0" y="0"/>
                </a:moveTo>
                <a:lnTo>
                  <a:pt x="361200" y="0"/>
                </a:lnTo>
                <a:lnTo>
                  <a:pt x="361200" y="306035"/>
                </a:lnTo>
                <a:lnTo>
                  <a:pt x="0" y="306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5496" y="6557941"/>
            <a:ext cx="361200" cy="306035"/>
          </a:xfrm>
          <a:custGeom>
            <a:avLst/>
            <a:gdLst/>
            <a:ahLst/>
            <a:cxnLst/>
            <a:rect l="l" t="t" r="r" b="b"/>
            <a:pathLst>
              <a:path w="361200" h="306035">
                <a:moveTo>
                  <a:pt x="0" y="0"/>
                </a:moveTo>
                <a:lnTo>
                  <a:pt x="361200" y="0"/>
                </a:lnTo>
                <a:lnTo>
                  <a:pt x="361200" y="306035"/>
                </a:lnTo>
                <a:lnTo>
                  <a:pt x="0" y="306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45496" y="7353047"/>
            <a:ext cx="361200" cy="306035"/>
          </a:xfrm>
          <a:custGeom>
            <a:avLst/>
            <a:gdLst/>
            <a:ahLst/>
            <a:cxnLst/>
            <a:rect l="l" t="t" r="r" b="b"/>
            <a:pathLst>
              <a:path w="361200" h="306035">
                <a:moveTo>
                  <a:pt x="0" y="0"/>
                </a:moveTo>
                <a:lnTo>
                  <a:pt x="361200" y="0"/>
                </a:lnTo>
                <a:lnTo>
                  <a:pt x="361200" y="306035"/>
                </a:lnTo>
                <a:lnTo>
                  <a:pt x="0" y="306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4384" y="599709"/>
            <a:ext cx="8681138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YÖNTEM VE </a:t>
            </a:r>
            <a:r>
              <a:rPr lang="en-US" sz="6399">
                <a:solidFill>
                  <a:srgbClr val="377684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TEKNİKLER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6565" y="3444513"/>
            <a:ext cx="9024607" cy="62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199"/>
              </a:lnSpc>
              <a:spcBef>
                <a:spcPct val="0"/>
              </a:spcBef>
            </a:pPr>
            <a:r>
              <a:rPr lang="en-US" sz="371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OCR (Optical Character Recognition)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6565" y="4315194"/>
            <a:ext cx="9024607" cy="62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199"/>
              </a:lnSpc>
              <a:spcBef>
                <a:spcPct val="0"/>
              </a:spcBef>
            </a:pPr>
            <a:r>
              <a:rPr lang="en-US" sz="371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Convolutional Neural Network (CNN)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6565" y="5315190"/>
            <a:ext cx="5388614" cy="62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199"/>
              </a:lnSpc>
              <a:spcBef>
                <a:spcPct val="0"/>
              </a:spcBef>
            </a:pPr>
            <a:r>
              <a:rPr lang="en-US" sz="371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Image Segmentation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6565" y="7213268"/>
            <a:ext cx="5184064" cy="62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199"/>
              </a:lnSpc>
              <a:spcBef>
                <a:spcPct val="0"/>
              </a:spcBef>
            </a:pPr>
            <a:r>
              <a:rPr lang="en-US" sz="371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Image Registration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6565" y="6371125"/>
            <a:ext cx="5388614" cy="62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199"/>
              </a:lnSpc>
              <a:spcBef>
                <a:spcPct val="0"/>
              </a:spcBef>
            </a:pPr>
            <a:r>
              <a:rPr lang="en-US" sz="371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Noise Reduction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6565" y="2533102"/>
            <a:ext cx="9024607" cy="62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199"/>
              </a:lnSpc>
              <a:spcBef>
                <a:spcPct val="0"/>
              </a:spcBef>
            </a:pPr>
            <a:r>
              <a:rPr lang="en-US" sz="371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Feature Extraction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39" r="-6639" b="-19375"/>
            </a:stretch>
          </a:blipFill>
        </p:spPr>
      </p:sp>
      <p:sp>
        <p:nvSpPr>
          <p:cNvPr id="19" name="AutoShape 19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99709"/>
            <a:ext cx="15782788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 EĞİTİMİ VE </a:t>
            </a:r>
            <a:r>
              <a:rPr lang="en-US" sz="6399">
                <a:solidFill>
                  <a:srgbClr val="377684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DEĞERLENDİRME</a:t>
            </a:r>
          </a:p>
        </p:txBody>
      </p:sp>
      <p:sp>
        <p:nvSpPr>
          <p:cNvPr id="3" name="Freeform 3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39" r="-6639" b="-19375"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333375" y="7790634"/>
            <a:ext cx="5388614" cy="59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659" lvl="1" indent="-379330" algn="just">
              <a:lnSpc>
                <a:spcPts val="4919"/>
              </a:lnSpc>
              <a:buFont typeface="Arial"/>
              <a:buChar char="•"/>
            </a:pPr>
            <a:r>
              <a:rPr lang="en-US" sz="351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ACCURACY : 5.6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9082" y="3027118"/>
            <a:ext cx="9314239" cy="62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199"/>
              </a:lnSpc>
              <a:spcBef>
                <a:spcPct val="0"/>
              </a:spcBef>
            </a:pPr>
            <a:r>
              <a:rPr lang="en-US" sz="371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CNN + ResNet + Image Segmentation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9082" y="4333487"/>
            <a:ext cx="9314239" cy="127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1838" lvl="1" indent="-400919" algn="just">
              <a:lnSpc>
                <a:spcPts val="5199"/>
              </a:lnSpc>
              <a:buFont typeface="Arial"/>
              <a:buChar char="•"/>
            </a:pPr>
            <a:r>
              <a:rPr lang="en-US" sz="371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Harvard </a:t>
            </a:r>
          </a:p>
          <a:p>
            <a:pPr marL="801838" lvl="1" indent="-400919" algn="just">
              <a:lnSpc>
                <a:spcPts val="5199"/>
              </a:lnSpc>
              <a:buFont typeface="Arial"/>
              <a:buChar char="•"/>
            </a:pPr>
            <a:r>
              <a:rPr lang="en-US" sz="371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Newyork University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97249" y="4804904"/>
            <a:ext cx="6224741" cy="62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1838" lvl="1" indent="-400919" algn="just">
              <a:lnSpc>
                <a:spcPts val="5199"/>
              </a:lnSpc>
              <a:buFont typeface="Arial"/>
              <a:buChar char="•"/>
            </a:pPr>
            <a:r>
              <a:rPr lang="en-US" sz="371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Transkribisyon: 7.6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98648" y="5922818"/>
            <a:ext cx="12525201" cy="193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1838" lvl="1" indent="-400919" algn="just">
              <a:lnSpc>
                <a:spcPts val="5199"/>
              </a:lnSpc>
              <a:buFont typeface="Arial"/>
              <a:buChar char="•"/>
            </a:pPr>
            <a:r>
              <a:rPr lang="en-US" sz="371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Türkiye de sadece 1 tane doktora tezi vardır.</a:t>
            </a:r>
          </a:p>
          <a:p>
            <a:pPr marL="801838" lvl="1" indent="-400919" algn="just">
              <a:lnSpc>
                <a:spcPts val="5199"/>
              </a:lnSpc>
              <a:buFont typeface="Arial"/>
              <a:buChar char="•"/>
            </a:pPr>
            <a:r>
              <a:rPr lang="en-US" sz="371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Çalışmaya açık üzerinde fazla durulmamış önemli alanlardan biridir.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00025" y="169425"/>
            <a:ext cx="1718550" cy="1718550"/>
          </a:xfrm>
          <a:custGeom>
            <a:avLst/>
            <a:gdLst/>
            <a:ahLst/>
            <a:cxnLst/>
            <a:rect l="l" t="t" r="r" b="b"/>
            <a:pathLst>
              <a:path w="1718550" h="1718550">
                <a:moveTo>
                  <a:pt x="0" y="0"/>
                </a:moveTo>
                <a:lnTo>
                  <a:pt x="1718550" y="0"/>
                </a:lnTo>
                <a:lnTo>
                  <a:pt x="1718550" y="1718550"/>
                </a:lnTo>
                <a:lnTo>
                  <a:pt x="0" y="1718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10355" y="4634428"/>
            <a:ext cx="3286774" cy="2555467"/>
          </a:xfrm>
          <a:custGeom>
            <a:avLst/>
            <a:gdLst/>
            <a:ahLst/>
            <a:cxnLst/>
            <a:rect l="l" t="t" r="r" b="b"/>
            <a:pathLst>
              <a:path w="3286774" h="2555467">
                <a:moveTo>
                  <a:pt x="0" y="0"/>
                </a:moveTo>
                <a:lnTo>
                  <a:pt x="3286774" y="0"/>
                </a:lnTo>
                <a:lnTo>
                  <a:pt x="3286774" y="2555466"/>
                </a:lnTo>
                <a:lnTo>
                  <a:pt x="0" y="25554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09167" y="2517117"/>
            <a:ext cx="5355551" cy="5780441"/>
          </a:xfrm>
          <a:custGeom>
            <a:avLst/>
            <a:gdLst/>
            <a:ahLst/>
            <a:cxnLst/>
            <a:rect l="l" t="t" r="r" b="b"/>
            <a:pathLst>
              <a:path w="5355551" h="5780441">
                <a:moveTo>
                  <a:pt x="0" y="0"/>
                </a:moveTo>
                <a:lnTo>
                  <a:pt x="5355551" y="0"/>
                </a:lnTo>
                <a:lnTo>
                  <a:pt x="5355551" y="5780441"/>
                </a:lnTo>
                <a:lnTo>
                  <a:pt x="0" y="5780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3658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99709"/>
            <a:ext cx="4158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SONUÇLAR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3408049" y="9741523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7794326" y="8694075"/>
            <a:ext cx="1333845" cy="1333845"/>
          </a:xfrm>
          <a:custGeom>
            <a:avLst/>
            <a:gdLst/>
            <a:ahLst/>
            <a:cxnLst/>
            <a:rect l="l" t="t" r="r" b="b"/>
            <a:pathLst>
              <a:path w="1333845" h="1333845">
                <a:moveTo>
                  <a:pt x="0" y="0"/>
                </a:moveTo>
                <a:lnTo>
                  <a:pt x="1333845" y="0"/>
                </a:lnTo>
                <a:lnTo>
                  <a:pt x="1333845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05550" y="8694075"/>
            <a:ext cx="1405622" cy="1333845"/>
          </a:xfrm>
          <a:custGeom>
            <a:avLst/>
            <a:gdLst/>
            <a:ahLst/>
            <a:cxnLst/>
            <a:rect l="l" t="t" r="r" b="b"/>
            <a:pathLst>
              <a:path w="1405622" h="1333845">
                <a:moveTo>
                  <a:pt x="0" y="0"/>
                </a:moveTo>
                <a:lnTo>
                  <a:pt x="1405622" y="0"/>
                </a:lnTo>
                <a:lnTo>
                  <a:pt x="1405622" y="1333845"/>
                </a:lnTo>
                <a:lnTo>
                  <a:pt x="0" y="1333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639" r="-6639" b="-19375"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11276131" y="9665325"/>
            <a:ext cx="3717217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498834" y="2688846"/>
            <a:ext cx="5276211" cy="127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9"/>
              </a:lnSpc>
            </a:pPr>
            <a:r>
              <a:rPr lang="en-US" sz="371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Loss değeri : 1.25</a:t>
            </a:r>
          </a:p>
          <a:p>
            <a:pPr marL="0" lvl="0" indent="0" algn="just">
              <a:lnSpc>
                <a:spcPts val="5199"/>
              </a:lnSpc>
              <a:spcBef>
                <a:spcPct val="0"/>
              </a:spcBef>
            </a:pPr>
            <a:r>
              <a:rPr lang="en-US" sz="371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Validation : 0.38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220</Words>
  <Application>Microsoft Office PowerPoint</Application>
  <PresentationFormat>Custom</PresentationFormat>
  <Paragraphs>53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Cormorant Garamond Bold Italics</vt:lpstr>
      <vt:lpstr>Calibri</vt:lpstr>
      <vt:lpstr>Quicksand</vt:lpstr>
      <vt:lpstr>Quicksand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dc:creator>husey</dc:creator>
  <cp:lastModifiedBy>husey</cp:lastModifiedBy>
  <cp:revision>2</cp:revision>
  <dcterms:created xsi:type="dcterms:W3CDTF">2006-08-16T00:00:00Z</dcterms:created>
  <dcterms:modified xsi:type="dcterms:W3CDTF">2024-08-09T09:52:32Z</dcterms:modified>
  <dc:identifier>DAGNRMj3MoQ</dc:identifier>
</cp:coreProperties>
</file>